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Arimo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Helios" panose="020B0604020202020204" charset="0"/>
      <p:regular r:id="rId24"/>
    </p:embeddedFont>
    <p:embeddedFont>
      <p:font typeface="Helios Bold" panose="020B0604020202020204" charset="0"/>
      <p:regular r:id="rId25"/>
    </p:embeddedFont>
    <p:embeddedFont>
      <p:font typeface="Klein Bold" panose="020B0604020202020204" charset="0"/>
      <p:regular r:id="rId26"/>
    </p:embeddedFont>
    <p:embeddedFont>
      <p:font typeface="Muli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3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25837"/>
            <a:ext cx="4702618" cy="618185"/>
            <a:chOff x="0" y="0"/>
            <a:chExt cx="6270157" cy="8242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5282" cy="824246"/>
            </a:xfrm>
            <a:custGeom>
              <a:avLst/>
              <a:gdLst/>
              <a:ahLst/>
              <a:cxnLst/>
              <a:rect l="l" t="t" r="r" b="b"/>
              <a:pathLst>
                <a:path w="785282" h="824246">
                  <a:moveTo>
                    <a:pt x="0" y="0"/>
                  </a:moveTo>
                  <a:lnTo>
                    <a:pt x="785282" y="0"/>
                  </a:lnTo>
                  <a:lnTo>
                    <a:pt x="785282" y="824246"/>
                  </a:lnTo>
                  <a:lnTo>
                    <a:pt x="0" y="824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119714" y="116233"/>
              <a:ext cx="5150443" cy="534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1"/>
                </a:lnSpc>
                <a:spcBef>
                  <a:spcPct val="0"/>
                </a:spcBef>
              </a:pPr>
              <a:r>
                <a:rPr lang="en-US" sz="2401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TECHVERSE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024831" y="2640408"/>
            <a:ext cx="9715802" cy="4496746"/>
            <a:chOff x="0" y="0"/>
            <a:chExt cx="12954402" cy="5995662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2954402" cy="2577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46"/>
                </a:lnSpc>
              </a:pPr>
              <a:r>
                <a:rPr lang="en-US" sz="12705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TechVerse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2859"/>
              <a:ext cx="12569585" cy="3142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3"/>
                </a:lnSpc>
              </a:pPr>
              <a:r>
                <a:rPr lang="en-US" sz="3388">
                  <a:solidFill>
                    <a:srgbClr val="2A2E3A"/>
                  </a:solidFill>
                  <a:latin typeface="Muli"/>
                  <a:ea typeface="Muli"/>
                  <a:cs typeface="Muli"/>
                  <a:sym typeface="Muli"/>
                </a:rPr>
                <a:t>Name :- Kevin A. Chaudhari</a:t>
              </a:r>
            </a:p>
            <a:p>
              <a:pPr algn="l">
                <a:lnSpc>
                  <a:spcPts val="4743"/>
                </a:lnSpc>
              </a:pPr>
              <a:r>
                <a:rPr lang="en-US" sz="3388">
                  <a:solidFill>
                    <a:srgbClr val="2A2E3A"/>
                  </a:solidFill>
                  <a:latin typeface="Muli"/>
                  <a:ea typeface="Muli"/>
                  <a:cs typeface="Muli"/>
                  <a:sym typeface="Muli"/>
                </a:rPr>
                <a:t>Roll No. :- CE012</a:t>
              </a:r>
            </a:p>
            <a:p>
              <a:pPr algn="l">
                <a:lnSpc>
                  <a:spcPts val="4743"/>
                </a:lnSpc>
              </a:pPr>
              <a:r>
                <a:rPr lang="en-US" sz="3388">
                  <a:solidFill>
                    <a:srgbClr val="2A2E3A"/>
                  </a:solidFill>
                  <a:latin typeface="Muli"/>
                  <a:ea typeface="Muli"/>
                  <a:cs typeface="Muli"/>
                  <a:sym typeface="Muli"/>
                </a:rPr>
                <a:t>Group:- 08</a:t>
              </a:r>
            </a:p>
            <a:p>
              <a:pPr algn="l">
                <a:lnSpc>
                  <a:spcPts val="4743"/>
                </a:lnSpc>
              </a:pPr>
              <a:r>
                <a:rPr lang="en-US" sz="3388">
                  <a:solidFill>
                    <a:srgbClr val="2A2E3A"/>
                  </a:solidFill>
                  <a:latin typeface="Muli"/>
                  <a:ea typeface="Muli"/>
                  <a:cs typeface="Muli"/>
                  <a:sym typeface="Muli"/>
                </a:rPr>
                <a:t>Mentor :-  ABS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203" y="1804655"/>
            <a:ext cx="3469933" cy="7313607"/>
          </a:xfrm>
          <a:custGeom>
            <a:avLst/>
            <a:gdLst/>
            <a:ahLst/>
            <a:cxnLst/>
            <a:rect l="l" t="t" r="r" b="b"/>
            <a:pathLst>
              <a:path w="3469933" h="7313607">
                <a:moveTo>
                  <a:pt x="0" y="0"/>
                </a:moveTo>
                <a:lnTo>
                  <a:pt x="3469933" y="0"/>
                </a:lnTo>
                <a:lnTo>
                  <a:pt x="3469933" y="7313607"/>
                </a:lnTo>
                <a:lnTo>
                  <a:pt x="0" y="7313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03647" y="1804655"/>
            <a:ext cx="3469933" cy="7313607"/>
          </a:xfrm>
          <a:custGeom>
            <a:avLst/>
            <a:gdLst/>
            <a:ahLst/>
            <a:cxnLst/>
            <a:rect l="l" t="t" r="r" b="b"/>
            <a:pathLst>
              <a:path w="3469933" h="7313607">
                <a:moveTo>
                  <a:pt x="0" y="0"/>
                </a:moveTo>
                <a:lnTo>
                  <a:pt x="3469933" y="0"/>
                </a:lnTo>
                <a:lnTo>
                  <a:pt x="3469933" y="7313607"/>
                </a:lnTo>
                <a:lnTo>
                  <a:pt x="0" y="7313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9927" y="1804655"/>
            <a:ext cx="3469933" cy="7313607"/>
          </a:xfrm>
          <a:custGeom>
            <a:avLst/>
            <a:gdLst/>
            <a:ahLst/>
            <a:cxnLst/>
            <a:rect l="l" t="t" r="r" b="b"/>
            <a:pathLst>
              <a:path w="3469933" h="7313607">
                <a:moveTo>
                  <a:pt x="0" y="0"/>
                </a:moveTo>
                <a:lnTo>
                  <a:pt x="3469933" y="0"/>
                </a:lnTo>
                <a:lnTo>
                  <a:pt x="3469933" y="7313607"/>
                </a:lnTo>
                <a:lnTo>
                  <a:pt x="0" y="7313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07585" y="1804655"/>
            <a:ext cx="3469933" cy="7313607"/>
          </a:xfrm>
          <a:custGeom>
            <a:avLst/>
            <a:gdLst/>
            <a:ahLst/>
            <a:cxnLst/>
            <a:rect l="l" t="t" r="r" b="b"/>
            <a:pathLst>
              <a:path w="3469933" h="7313607">
                <a:moveTo>
                  <a:pt x="0" y="0"/>
                </a:moveTo>
                <a:lnTo>
                  <a:pt x="3469933" y="0"/>
                </a:lnTo>
                <a:lnTo>
                  <a:pt x="3469933" y="7313607"/>
                </a:lnTo>
                <a:lnTo>
                  <a:pt x="0" y="7313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33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63299"/>
            <a:ext cx="3469933" cy="7335683"/>
          </a:xfrm>
          <a:custGeom>
            <a:avLst/>
            <a:gdLst/>
            <a:ahLst/>
            <a:cxnLst/>
            <a:rect l="l" t="t" r="r" b="b"/>
            <a:pathLst>
              <a:path w="3469933" h="7335683">
                <a:moveTo>
                  <a:pt x="0" y="0"/>
                </a:moveTo>
                <a:lnTo>
                  <a:pt x="3469933" y="0"/>
                </a:lnTo>
                <a:lnTo>
                  <a:pt x="3469933" y="7335682"/>
                </a:lnTo>
                <a:lnTo>
                  <a:pt x="0" y="733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74067" y="1663299"/>
            <a:ext cx="3469933" cy="7335683"/>
          </a:xfrm>
          <a:custGeom>
            <a:avLst/>
            <a:gdLst/>
            <a:ahLst/>
            <a:cxnLst/>
            <a:rect l="l" t="t" r="r" b="b"/>
            <a:pathLst>
              <a:path w="3469933" h="7335683">
                <a:moveTo>
                  <a:pt x="0" y="0"/>
                </a:moveTo>
                <a:lnTo>
                  <a:pt x="3469933" y="0"/>
                </a:lnTo>
                <a:lnTo>
                  <a:pt x="3469933" y="7335682"/>
                </a:lnTo>
                <a:lnTo>
                  <a:pt x="0" y="733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39648" y="1663299"/>
            <a:ext cx="3469933" cy="7335683"/>
          </a:xfrm>
          <a:custGeom>
            <a:avLst/>
            <a:gdLst/>
            <a:ahLst/>
            <a:cxnLst/>
            <a:rect l="l" t="t" r="r" b="b"/>
            <a:pathLst>
              <a:path w="3469933" h="7335683">
                <a:moveTo>
                  <a:pt x="0" y="0"/>
                </a:moveTo>
                <a:lnTo>
                  <a:pt x="3469933" y="0"/>
                </a:lnTo>
                <a:lnTo>
                  <a:pt x="3469933" y="7335682"/>
                </a:lnTo>
                <a:lnTo>
                  <a:pt x="0" y="7335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1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70708" y="1663299"/>
            <a:ext cx="3469933" cy="7335683"/>
          </a:xfrm>
          <a:custGeom>
            <a:avLst/>
            <a:gdLst/>
            <a:ahLst/>
            <a:cxnLst/>
            <a:rect l="l" t="t" r="r" b="b"/>
            <a:pathLst>
              <a:path w="3469933" h="7335683">
                <a:moveTo>
                  <a:pt x="0" y="0"/>
                </a:moveTo>
                <a:lnTo>
                  <a:pt x="3469933" y="0"/>
                </a:lnTo>
                <a:lnTo>
                  <a:pt x="3469933" y="7335682"/>
                </a:lnTo>
                <a:lnTo>
                  <a:pt x="0" y="733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5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72709"/>
            <a:ext cx="3469933" cy="7247381"/>
          </a:xfrm>
          <a:custGeom>
            <a:avLst/>
            <a:gdLst/>
            <a:ahLst/>
            <a:cxnLst/>
            <a:rect l="l" t="t" r="r" b="b"/>
            <a:pathLst>
              <a:path w="3469933" h="7247381">
                <a:moveTo>
                  <a:pt x="0" y="0"/>
                </a:moveTo>
                <a:lnTo>
                  <a:pt x="3469933" y="0"/>
                </a:lnTo>
                <a:lnTo>
                  <a:pt x="3469933" y="7247381"/>
                </a:lnTo>
                <a:lnTo>
                  <a:pt x="0" y="7247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0636" y="2472709"/>
            <a:ext cx="3469933" cy="7247381"/>
          </a:xfrm>
          <a:custGeom>
            <a:avLst/>
            <a:gdLst/>
            <a:ahLst/>
            <a:cxnLst/>
            <a:rect l="l" t="t" r="r" b="b"/>
            <a:pathLst>
              <a:path w="3469933" h="7247381">
                <a:moveTo>
                  <a:pt x="0" y="0"/>
                </a:moveTo>
                <a:lnTo>
                  <a:pt x="3469933" y="0"/>
                </a:lnTo>
                <a:lnTo>
                  <a:pt x="3469933" y="7247381"/>
                </a:lnTo>
                <a:lnTo>
                  <a:pt x="0" y="7247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09033" y="2472709"/>
            <a:ext cx="3469933" cy="7247381"/>
          </a:xfrm>
          <a:custGeom>
            <a:avLst/>
            <a:gdLst/>
            <a:ahLst/>
            <a:cxnLst/>
            <a:rect l="l" t="t" r="r" b="b"/>
            <a:pathLst>
              <a:path w="3469933" h="7247381">
                <a:moveTo>
                  <a:pt x="0" y="0"/>
                </a:moveTo>
                <a:lnTo>
                  <a:pt x="3469934" y="0"/>
                </a:lnTo>
                <a:lnTo>
                  <a:pt x="3469934" y="7247381"/>
                </a:lnTo>
                <a:lnTo>
                  <a:pt x="0" y="724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9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81502" y="2472709"/>
            <a:ext cx="3469933" cy="7247381"/>
          </a:xfrm>
          <a:custGeom>
            <a:avLst/>
            <a:gdLst/>
            <a:ahLst/>
            <a:cxnLst/>
            <a:rect l="l" t="t" r="r" b="b"/>
            <a:pathLst>
              <a:path w="3469933" h="7247381">
                <a:moveTo>
                  <a:pt x="0" y="0"/>
                </a:moveTo>
                <a:lnTo>
                  <a:pt x="3469933" y="0"/>
                </a:lnTo>
                <a:lnTo>
                  <a:pt x="3469933" y="7247381"/>
                </a:lnTo>
                <a:lnTo>
                  <a:pt x="0" y="7247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39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41935" y="2472709"/>
            <a:ext cx="3469933" cy="7247381"/>
          </a:xfrm>
          <a:custGeom>
            <a:avLst/>
            <a:gdLst/>
            <a:ahLst/>
            <a:cxnLst/>
            <a:rect l="l" t="t" r="r" b="b"/>
            <a:pathLst>
              <a:path w="3469933" h="7247381">
                <a:moveTo>
                  <a:pt x="0" y="0"/>
                </a:moveTo>
                <a:lnTo>
                  <a:pt x="3469933" y="0"/>
                </a:lnTo>
                <a:lnTo>
                  <a:pt x="3469933" y="7247381"/>
                </a:lnTo>
                <a:lnTo>
                  <a:pt x="0" y="7247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396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144000" y="4157535"/>
          <a:ext cx="7625449" cy="7723689"/>
        </p:xfrm>
        <a:graphic>
          <a:graphicData uri="http://schemas.openxmlformats.org/drawingml/2006/table">
            <a:tbl>
              <a:tblPr/>
              <a:tblGrid>
                <a:gridCol w="8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357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Media Management:</a:t>
                      </a:r>
                      <a:endParaRPr lang="en-US" sz="1100"/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Video Playback:</a:t>
                      </a: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Chewie plugin with custom controls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PDF Viewing:</a:t>
                      </a: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URL Launcher for opening pdf in drive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File Upload:</a:t>
                      </a: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Cloudinary is used to save videos and files and their url has been saved to firebase storage in document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  <a:r>
                        <a:rPr lang="en-US" sz="20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Key Dependencies: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cloud_firestore: ^6.0.0 - Database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firebase_auth: ^6.0.1 - Authentication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razorpay_flutter: ^1.3.5 - Payments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video_player: ^2.9.2 - Video playback</a:t>
                      </a:r>
                    </a:p>
                    <a:p>
                      <a:pPr marL="453387" lvl="1" indent="-226693" algn="l">
                        <a:lnSpc>
                          <a:spcPts val="2939"/>
                        </a:lnSpc>
                        <a:buFont typeface="Arial"/>
                        <a:buChar char="•"/>
                      </a:pPr>
                      <a:r>
                        <a:rPr lang="en-US" sz="20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URL Launcher - PDF viewing</a:t>
                      </a:r>
                    </a:p>
                    <a:p>
                      <a:pPr algn="l">
                        <a:lnSpc>
                          <a:spcPts val="2939"/>
                        </a:lnSpc>
                      </a:pPr>
                      <a:endParaRPr lang="en-US" sz="20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5143500"/>
          <a:ext cx="8605151" cy="6912979"/>
        </p:xfrm>
        <a:graphic>
          <a:graphicData uri="http://schemas.openxmlformats.org/drawingml/2006/table">
            <a:tbl>
              <a:tblPr/>
              <a:tblGrid>
                <a:gridCol w="30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5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670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Firebase Integration:</a:t>
                      </a:r>
                      <a:endParaRPr lang="en-US" sz="1100"/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Authentication: User registration and login management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Cloud Firestore: Real-time database for courses, queries, and users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Storage: Secure file upload for PDFs and videos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Payment System: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Razorpay Integration: Premium upgrade processing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Transaction Tracking: Payment history and analytics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Error Handling: Success/failure feedback mechanisms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48268" y="681037"/>
            <a:ext cx="13991465" cy="2955691"/>
            <a:chOff x="0" y="0"/>
            <a:chExt cx="18655286" cy="394092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8655286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Implementation Details - APIs &amp; Plugins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62225"/>
              <a:ext cx="1865528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df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Challenged Solved</a:t>
            </a:r>
          </a:p>
        </p:txBody>
      </p:sp>
      <p:sp>
        <p:nvSpPr>
          <p:cNvPr id="8" name="Freeform 8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338143" y="5143500"/>
          <a:ext cx="7805857" cy="3686175"/>
        </p:xfrm>
        <a:graphic>
          <a:graphicData uri="http://schemas.openxmlformats.org/drawingml/2006/table">
            <a:tbl>
              <a:tblPr/>
              <a:tblGrid>
                <a:gridCol w="780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6175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Real-time Data Synchronization</a:t>
                      </a:r>
                      <a:endParaRPr lang="en-US" sz="1100"/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Challenge:</a:t>
                      </a: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Keeping UI updated with Firebase changes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Solution:</a:t>
                      </a: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StreamBuilder with Firestore snapshots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Result:</a:t>
                      </a: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Live updates across all interfaces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Cross-platform Media Handling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Challenge:</a:t>
                      </a: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Consistent video/PDF playback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Solution:</a:t>
                      </a: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Platform-specific plugins with fallbacks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Result:</a:t>
                      </a: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Seamless media experience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963593" y="5143500"/>
          <a:ext cx="8295707" cy="3686175"/>
        </p:xfrm>
        <a:graphic>
          <a:graphicData uri="http://schemas.openxmlformats.org/drawingml/2006/table">
            <a:tbl>
              <a:tblPr/>
              <a:tblGrid>
                <a:gridCol w="829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6175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Role-based Navigation</a:t>
                      </a:r>
                      <a:endParaRPr lang="en-US" sz="1100"/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Challenge: Different user experiences by role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Solution: Conditional navigation after authentication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Result: Clean UI separation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Payment Integration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Challenge: Secure payment processing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Solution: Razorpay with proper error handling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Result: Reliable premium upgrade system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 b="1">
                        <a:solidFill>
                          <a:srgbClr val="2A2E3A"/>
                        </a:solidFill>
                        <a:latin typeface="Helios Bold"/>
                        <a:ea typeface="Helios Bold"/>
                        <a:cs typeface="Helios Bold"/>
                        <a:sym typeface="Helios Bold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358" b="2190"/>
          <a:stretch>
            <a:fillRect/>
          </a:stretch>
        </p:blipFill>
        <p:spPr>
          <a:xfrm>
            <a:off x="6839478" y="1359829"/>
            <a:ext cx="3879922" cy="8057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df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Results &amp; Testing</a:t>
            </a:r>
          </a:p>
        </p:txBody>
      </p:sp>
      <p:sp>
        <p:nvSpPr>
          <p:cNvPr id="8" name="Freeform 8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338143" y="5143500"/>
          <a:ext cx="7805857" cy="5248275"/>
        </p:xfrm>
        <a:graphic>
          <a:graphicData uri="http://schemas.openxmlformats.org/drawingml/2006/table">
            <a:tbl>
              <a:tblPr/>
              <a:tblGrid>
                <a:gridCol w="780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48275">
                <a:tc>
                  <a:txBody>
                    <a:bodyPr/>
                    <a:lstStyle/>
                    <a:p>
                      <a:pPr marL="474983" lvl="1" indent="-237491" algn="l">
                        <a:lnSpc>
                          <a:spcPts val="3080"/>
                        </a:lnSpc>
                        <a:buAutoNum type="arabicPeriod"/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 Authentication System</a:t>
                      </a:r>
                      <a:endParaRPr lang="en-US" sz="1100"/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User registration with role selection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Secure login with Firebase Auth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Password reset functionality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  2.  </a:t>
                      </a: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Content Management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PDF upload and viewing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Video upload and playback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Course creation and management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 3.  </a:t>
                      </a: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Payment Integration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Razorpay payment processing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Premium status updates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Transaction tracking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963593" y="5143500"/>
          <a:ext cx="8295707" cy="4076700"/>
        </p:xfrm>
        <a:graphic>
          <a:graphicData uri="http://schemas.openxmlformats.org/drawingml/2006/table">
            <a:tbl>
              <a:tblPr/>
              <a:tblGrid>
                <a:gridCol w="829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6700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4. </a:t>
                      </a: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Query System</a:t>
                      </a:r>
                      <a:endParaRPr lang="en-US" sz="1100"/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Student query submission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Teacher response mechanism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Query status tracking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5. </a:t>
                      </a: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Performance Outcomes: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Fast loading with optimized Firebase queries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Smooth UI with 60fps animations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Reliable file upload/download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Real-time data synchronization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df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6075" y="1391465"/>
            <a:ext cx="17452871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Limitations &amp; Future Scope</a:t>
            </a:r>
          </a:p>
        </p:txBody>
      </p:sp>
      <p:sp>
        <p:nvSpPr>
          <p:cNvPr id="8" name="Freeform 8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66075" y="4820997"/>
          <a:ext cx="7805857" cy="4857750"/>
        </p:xfrm>
        <a:graphic>
          <a:graphicData uri="http://schemas.openxmlformats.org/drawingml/2006/table">
            <a:tbl>
              <a:tblPr/>
              <a:tblGrid>
                <a:gridCol w="7805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57750">
                <a:tc>
                  <a:txBody>
                    <a:bodyPr/>
                    <a:lstStyle/>
                    <a:p>
                      <a:pPr marL="474983" lvl="1" indent="-237491" algn="l">
                        <a:lnSpc>
                          <a:spcPts val="3080"/>
                        </a:lnSpc>
                        <a:buAutoNum type="arabicPeriod"/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Current Limitations:</a:t>
                      </a:r>
                      <a:endParaRPr lang="en-US" sz="1100"/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Limited payment methods (Razorpay only)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Basic query system (no real-time chat)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English-only interface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No offline support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Basic analytics</a:t>
                      </a:r>
                    </a:p>
                    <a:p>
                      <a:pPr marL="474983" lvl="1" indent="-237491" algn="l">
                        <a:lnSpc>
                          <a:spcPts val="3080"/>
                        </a:lnSpc>
                        <a:buAutoNum type="arabicPeriod"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Short-term Improvements (3 months):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Push notifications for query alerts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Real-time chat system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Search functionality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Analytics dashboard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963593" y="5143500"/>
          <a:ext cx="8295707" cy="4713789"/>
        </p:xfrm>
        <a:graphic>
          <a:graphicData uri="http://schemas.openxmlformats.org/drawingml/2006/table">
            <a:tbl>
              <a:tblPr/>
              <a:tblGrid>
                <a:gridCol w="829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5650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3. Long-term Vision (6-12 months):</a:t>
                      </a:r>
                      <a:endParaRPr lang="en-US" sz="1100"/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Multi-language support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Offline mode with content download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AI-powered query responses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Certification system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Multiple payment gateways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Advanced learning analytics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Helios"/>
                  <a:ea typeface="Helios"/>
                  <a:cs typeface="Helios"/>
                  <a:sym typeface="Helios"/>
                </a:rPr>
                <a:t>df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6075" y="1391465"/>
            <a:ext cx="17452871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66075" y="4057229"/>
          <a:ext cx="16693225" cy="2497318"/>
        </p:xfrm>
        <a:graphic>
          <a:graphicData uri="http://schemas.openxmlformats.org/drawingml/2006/table">
            <a:tbl>
              <a:tblPr/>
              <a:tblGrid>
                <a:gridCol w="1669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7318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Project Summary:</a:t>
                      </a: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TechVerse Flutter delivers a comprehensive educational platform addressing key online learning challenges with a sustainable monetization model.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616980" y="6063117"/>
          <a:ext cx="8295707" cy="4332256"/>
        </p:xfrm>
        <a:graphic>
          <a:graphicData uri="http://schemas.openxmlformats.org/drawingml/2006/table">
            <a:tbl>
              <a:tblPr/>
              <a:tblGrid>
                <a:gridCol w="829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5125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Key Achievements:</a:t>
                      </a:r>
                      <a:endParaRPr lang="en-US" sz="1100"/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Cross-platform development with single codebase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Scalable Firebase-powered architecture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User-centric design for all roles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Working payment integration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Real-time data synchronization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7131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8561959" y="6063117"/>
          <a:ext cx="8295707" cy="4323264"/>
        </p:xfrm>
        <a:graphic>
          <a:graphicData uri="http://schemas.openxmlformats.org/drawingml/2006/table">
            <a:tbl>
              <a:tblPr/>
              <a:tblGrid>
                <a:gridCol w="829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96133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Impact &amp; Learning:</a:t>
                      </a:r>
                      <a:endParaRPr lang="en-US" sz="1100"/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Advanced Flutter development skills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Full-stack mobile application experience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Role-based design implementation</a:t>
                      </a:r>
                    </a:p>
                    <a:p>
                      <a:pPr marL="949965" lvl="2" indent="-316655" algn="l">
                        <a:lnSpc>
                          <a:spcPts val="3080"/>
                        </a:lnSpc>
                        <a:buFont typeface="Arial"/>
                        <a:buChar char="⚬"/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Business model understanding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7131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566075" y="8229245"/>
          <a:ext cx="16693225" cy="2497318"/>
        </p:xfrm>
        <a:graphic>
          <a:graphicData uri="http://schemas.openxmlformats.org/drawingml/2006/table">
            <a:tbl>
              <a:tblPr/>
              <a:tblGrid>
                <a:gridCol w="1669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7318"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Future Vision:</a:t>
                      </a:r>
                      <a:endParaRPr lang="en-US" sz="1100"/>
                    </a:p>
                    <a:p>
                      <a:pPr algn="l">
                        <a:lnSpc>
                          <a:spcPts val="3080"/>
                        </a:lnSpc>
                      </a:pPr>
                      <a:r>
                        <a:rPr lang="en-US" sz="220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Becoming a leading educational platform providing quality content while empowering educators to monetize their expertise.</a:t>
                      </a:r>
                    </a:p>
                    <a:p>
                      <a:pPr algn="l">
                        <a:lnSpc>
                          <a:spcPts val="3080"/>
                        </a:lnSpc>
                      </a:pPr>
                      <a:endParaRPr lang="en-US" sz="2200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r="-1984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65173" y="4531995"/>
            <a:ext cx="7090510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9"/>
              </a:lnSpc>
            </a:pPr>
            <a:r>
              <a:rPr lang="en-US" sz="71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035380" y="4645343"/>
          <a:ext cx="11908291" cy="5691692"/>
        </p:xfrm>
        <a:graphic>
          <a:graphicData uri="http://schemas.openxmlformats.org/drawingml/2006/table">
            <a:tbl>
              <a:tblPr/>
              <a:tblGrid>
                <a:gridCol w="11457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2200">
                <a:tc>
                  <a:txBody>
                    <a:bodyPr/>
                    <a:lstStyle/>
                    <a:p>
                      <a:pPr marL="496564" lvl="1" indent="-248282" algn="l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Cross-platform educational mobile application</a:t>
                      </a:r>
                      <a:endParaRPr lang="en-US" sz="1100"/>
                    </a:p>
                    <a:p>
                      <a:pPr marL="496564" lvl="1" indent="-248282" algn="l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Multi-role system (Student, Teacher, Admin)</a:t>
                      </a:r>
                    </a:p>
                    <a:p>
                      <a:pPr marL="496564" lvl="1" indent="-248282" algn="l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Premium content model with payment integration</a:t>
                      </a:r>
                    </a:p>
                    <a:p>
                      <a:pPr marL="496564" lvl="1" indent="-248282" algn="l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Real-time query system for student-teacher interaction</a:t>
                      </a:r>
                    </a:p>
                    <a:p>
                      <a:pPr marL="496564" lvl="1" indent="-248282" algn="l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Firebase-powered backend with cloud storage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373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2179" y="41822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12179" y="517732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5415280"/>
            <a:ext cx="8733895" cy="4972792"/>
            <a:chOff x="0" y="0"/>
            <a:chExt cx="11645193" cy="663039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645193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20"/>
                </a:lnSpc>
                <a:spcBef>
                  <a:spcPct val="0"/>
                </a:spcBef>
              </a:pPr>
              <a:r>
                <a:rPr lang="en-US" sz="3100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Why This App is Needed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74893"/>
              <a:ext cx="11645193" cy="5455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Cent</a:t>
              </a: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ralized Learning Hub: All educational content in one place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Freemium Model: Free PDFs, premium videos for sustainable monetization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Real-time Support: Direct query system for instant teacher assistance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Cross-platform Accessibility: Works on Android, iOS, and Web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8222976" cy="10287000"/>
            <a:chOff x="0" y="0"/>
            <a:chExt cx="2165722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5722" cy="2709333"/>
            </a:xfrm>
            <a:custGeom>
              <a:avLst/>
              <a:gdLst/>
              <a:ahLst/>
              <a:cxnLst/>
              <a:rect l="l" t="t" r="r" b="b"/>
              <a:pathLst>
                <a:path w="2165722" h="2709333">
                  <a:moveTo>
                    <a:pt x="0" y="0"/>
                  </a:moveTo>
                  <a:lnTo>
                    <a:pt x="2165722" y="0"/>
                  </a:lnTo>
                  <a:lnTo>
                    <a:pt x="21657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657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346105"/>
            <a:ext cx="6746873" cy="4411980"/>
            <a:chOff x="0" y="0"/>
            <a:chExt cx="8995831" cy="58826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8995831" cy="4567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Problem Statement and </a:t>
              </a:r>
            </a:p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Motivation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175038"/>
              <a:ext cx="705840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31898" y="418222"/>
            <a:ext cx="8558100" cy="5350426"/>
            <a:chOff x="0" y="0"/>
            <a:chExt cx="11410800" cy="713390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1410800" cy="634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2"/>
                </a:lnSpc>
                <a:spcBef>
                  <a:spcPct val="0"/>
                </a:spcBef>
              </a:pPr>
              <a:r>
                <a:rPr lang="en-US" sz="311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Problems being Solved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68805"/>
              <a:ext cx="11410800" cy="6065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Limited Access to Quality Education</a:t>
              </a:r>
              <a:r>
                <a:rPr lang="en-US" sz="26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:</a:t>
              </a: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Students struggle to find comprehensive educational content</a:t>
              </a:r>
            </a:p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Fragmented Learning Experience</a:t>
              </a:r>
              <a:r>
                <a:rPr lang="en-US" sz="26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:</a:t>
              </a: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No unified platform for PDFs, videos, and interactive learning</a:t>
              </a:r>
            </a:p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Lack of Direct Teacher Interaction</a:t>
              </a:r>
              <a:r>
                <a:rPr lang="en-US" sz="26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:</a:t>
              </a: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Students need immediate help but lack direct communication channels</a:t>
              </a:r>
            </a:p>
            <a:p>
              <a:pPr marL="561341" lvl="1" indent="-280670" algn="l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Monetization Challenges for Educators</a:t>
              </a:r>
              <a:r>
                <a:rPr lang="en-US" sz="2600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:</a:t>
              </a:r>
              <a:r>
                <a:rPr lang="en-US" sz="26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Teachers need sustainable ways to earn from their content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121797"/>
            <a:ext cx="5534402" cy="1816712"/>
            <a:chOff x="0" y="0"/>
            <a:chExt cx="7379203" cy="24222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379203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Key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Goals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4680"/>
              <a:ext cx="702510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22317" y="699704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6" y="0"/>
                </a:lnTo>
                <a:lnTo>
                  <a:pt x="1443366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33254" y="2143069"/>
            <a:ext cx="425574" cy="566744"/>
          </a:xfrm>
          <a:custGeom>
            <a:avLst/>
            <a:gdLst/>
            <a:ahLst/>
            <a:cxnLst/>
            <a:rect l="l" t="t" r="r" b="b"/>
            <a:pathLst>
              <a:path w="425574" h="566744">
                <a:moveTo>
                  <a:pt x="0" y="0"/>
                </a:moveTo>
                <a:lnTo>
                  <a:pt x="425574" y="0"/>
                </a:lnTo>
                <a:lnTo>
                  <a:pt x="425574" y="566745"/>
                </a:lnTo>
                <a:lnTo>
                  <a:pt x="0" y="5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03783" y="171660"/>
            <a:ext cx="7975538" cy="2499453"/>
            <a:chOff x="0" y="0"/>
            <a:chExt cx="10634050" cy="333260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0634050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25107"/>
              <a:ext cx="10634050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AutoNum type="arabicPeriod"/>
              </a:pPr>
              <a:r>
                <a:rPr lang="en-US" sz="2599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Create a Unified </a:t>
              </a:r>
              <a:r>
                <a:rPr lang="en-US" sz="25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Educational Platform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Integrate PDF and video content management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Provide seamless user experience across devices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03783" y="2143069"/>
            <a:ext cx="8808771" cy="3413853"/>
            <a:chOff x="0" y="0"/>
            <a:chExt cx="11745028" cy="45518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1745028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25107"/>
              <a:ext cx="11745028" cy="362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 2. </a:t>
              </a:r>
              <a:r>
                <a:rPr lang="en-US" sz="2599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Imp</a:t>
              </a:r>
              <a:r>
                <a:rPr lang="en-US" sz="25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lement Multi-Role Architecture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Student dashboard for content consumption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Teacher dashboard for content creation and query management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Admin dashboard for system management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8422317" y="2907608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6" y="0"/>
                </a:lnTo>
                <a:lnTo>
                  <a:pt x="1443366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960933" y="4746855"/>
            <a:ext cx="8751621" cy="2956653"/>
            <a:chOff x="0" y="0"/>
            <a:chExt cx="11668828" cy="394220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1668828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5107"/>
              <a:ext cx="11668828" cy="3017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  3.</a:t>
              </a:r>
              <a:r>
                <a:rPr lang="en-US" sz="2599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en-US" sz="25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Establish Sustainable Monetization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Free PDF access for all users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Premium video content with payment integration</a:t>
              </a:r>
            </a:p>
            <a:p>
              <a:pPr marL="561339" lvl="1" indent="-280669" algn="l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Revenue sharing model for teachers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808771" y="1083083"/>
            <a:ext cx="670457" cy="676608"/>
          </a:xfrm>
          <a:custGeom>
            <a:avLst/>
            <a:gdLst/>
            <a:ahLst/>
            <a:cxnLst/>
            <a:rect l="l" t="t" r="r" b="b"/>
            <a:pathLst>
              <a:path w="670457" h="676608">
                <a:moveTo>
                  <a:pt x="0" y="0"/>
                </a:moveTo>
                <a:lnTo>
                  <a:pt x="670458" y="0"/>
                </a:lnTo>
                <a:lnTo>
                  <a:pt x="670458" y="676608"/>
                </a:lnTo>
                <a:lnTo>
                  <a:pt x="0" y="676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865683" y="7330347"/>
            <a:ext cx="8384217" cy="2956653"/>
            <a:chOff x="0" y="0"/>
            <a:chExt cx="11178957" cy="394220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117895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25107"/>
              <a:ext cx="11178957" cy="3017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  4. Enable Real-time Communication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Student query submission system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Teacher response mechanism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Query tracking and status management</a:t>
              </a:r>
            </a:p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8422317" y="550349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6" y="0"/>
                </a:lnTo>
                <a:lnTo>
                  <a:pt x="1443366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422317" y="809938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6" y="0"/>
                </a:lnTo>
                <a:lnTo>
                  <a:pt x="1443366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702476" y="3237352"/>
            <a:ext cx="776752" cy="783878"/>
          </a:xfrm>
          <a:custGeom>
            <a:avLst/>
            <a:gdLst/>
            <a:ahLst/>
            <a:cxnLst/>
            <a:rect l="l" t="t" r="r" b="b"/>
            <a:pathLst>
              <a:path w="776752" h="783878">
                <a:moveTo>
                  <a:pt x="0" y="0"/>
                </a:moveTo>
                <a:lnTo>
                  <a:pt x="776753" y="0"/>
                </a:lnTo>
                <a:lnTo>
                  <a:pt x="776753" y="783878"/>
                </a:lnTo>
                <a:lnTo>
                  <a:pt x="0" y="783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755624" y="5936026"/>
            <a:ext cx="776752" cy="783878"/>
          </a:xfrm>
          <a:custGeom>
            <a:avLst/>
            <a:gdLst/>
            <a:ahLst/>
            <a:cxnLst/>
            <a:rect l="l" t="t" r="r" b="b"/>
            <a:pathLst>
              <a:path w="776752" h="783878">
                <a:moveTo>
                  <a:pt x="0" y="0"/>
                </a:moveTo>
                <a:lnTo>
                  <a:pt x="776752" y="0"/>
                </a:lnTo>
                <a:lnTo>
                  <a:pt x="776752" y="783879"/>
                </a:lnTo>
                <a:lnTo>
                  <a:pt x="0" y="783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702476" y="8423239"/>
            <a:ext cx="776752" cy="783878"/>
          </a:xfrm>
          <a:custGeom>
            <a:avLst/>
            <a:gdLst/>
            <a:ahLst/>
            <a:cxnLst/>
            <a:rect l="l" t="t" r="r" b="b"/>
            <a:pathLst>
              <a:path w="776752" h="783878">
                <a:moveTo>
                  <a:pt x="0" y="0"/>
                </a:moveTo>
                <a:lnTo>
                  <a:pt x="776753" y="0"/>
                </a:lnTo>
                <a:lnTo>
                  <a:pt x="776753" y="783878"/>
                </a:lnTo>
                <a:lnTo>
                  <a:pt x="0" y="783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457248" y="5143500"/>
          <a:ext cx="7625450" cy="6589128"/>
        </p:xfrm>
        <a:graphic>
          <a:graphicData uri="http://schemas.openxmlformats.org/drawingml/2006/table">
            <a:tbl>
              <a:tblPr/>
              <a:tblGrid>
                <a:gridCol w="8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285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Media &amp; Content: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Video Player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Chewie plugin for video playback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File Picker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Content upload functionality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URL Launcher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External PDF viewing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Additional Plugins: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Image Picker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Profile and content images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HTTP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API communications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UUID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Unique identifier generation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52098" y="4613693"/>
          <a:ext cx="8605150" cy="8017878"/>
        </p:xfrm>
        <a:graphic>
          <a:graphicData uri="http://schemas.openxmlformats.org/drawingml/2006/table">
            <a:tbl>
              <a:tblPr/>
              <a:tblGrid>
                <a:gridCol w="30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5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Frontend: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Flutter 3.8.1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Cross-platform UI framework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Dart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Programming language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Material Design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UI/UX framework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endParaRPr lang="en-US" sz="19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Backend &amp; Database: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Firebase Authentication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User management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Cloud Firestore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NoSQL database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Firebase Storage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Cloudinary for PDFs/videos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endParaRPr lang="en-US" sz="19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Payment Integration: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Razorpay Flutter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Payment gateway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Test Mode: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₹1 premium upgrade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13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718BA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48268" y="1257300"/>
            <a:ext cx="13991465" cy="1803166"/>
            <a:chOff x="0" y="0"/>
            <a:chExt cx="18655286" cy="240422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Technology Stack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25525"/>
              <a:ext cx="1865528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1506" y="3675633"/>
            <a:ext cx="4659639" cy="6356958"/>
          </a:xfrm>
          <a:custGeom>
            <a:avLst/>
            <a:gdLst/>
            <a:ahLst/>
            <a:cxnLst/>
            <a:rect l="l" t="t" r="r" b="b"/>
            <a:pathLst>
              <a:path w="4659639" h="6356958">
                <a:moveTo>
                  <a:pt x="0" y="0"/>
                </a:moveTo>
                <a:lnTo>
                  <a:pt x="4659639" y="0"/>
                </a:lnTo>
                <a:lnTo>
                  <a:pt x="465963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75" b="-507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7112"/>
            <a:ext cx="12063594" cy="1789453"/>
            <a:chOff x="0" y="0"/>
            <a:chExt cx="16084792" cy="23859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System  Design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783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High-Level Architecture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59716" y="3637533"/>
            <a:ext cx="9899584" cy="43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System  Design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355026" y="4679919"/>
          <a:ext cx="6800510" cy="3797780"/>
        </p:xfrm>
        <a:graphic>
          <a:graphicData uri="http://schemas.openxmlformats.org/drawingml/2006/table">
            <a:tbl>
              <a:tblPr/>
              <a:tblGrid>
                <a:gridCol w="680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778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State Management: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StatefulWidget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for local state management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StreamBuilder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for real-time data updates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Firebase Streams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for live data synchronization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Navigation Approach: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MaterialPageRoute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for screen navigation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Role-based routing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after authentication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Context-based navigation</a:t>
                      </a: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throughout the app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436401" y="3773114"/>
          <a:ext cx="17560175" cy="9877425"/>
        </p:xfrm>
        <a:graphic>
          <a:graphicData uri="http://schemas.openxmlformats.org/drawingml/2006/table">
            <a:tbl>
              <a:tblPr/>
              <a:tblGrid>
                <a:gridCol w="987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3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650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For Students:</a:t>
                      </a:r>
                      <a:endParaRPr lang="en-US" sz="1100"/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📚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Course Browsing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View available courses with descriptions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📄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Free PDF Access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Download and view PDF materials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🎥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Premium Video Content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Access videos after payment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❓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Query System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Ask questions to teachers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💳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Payment Integration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Secure premium upgrade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📱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Responsive Design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Optimized for mobile and tablet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For Teachers: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��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Content Upload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Add PDFs and videos to courses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💰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Earnings Tracking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Monitor payment transactions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❓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Query Management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Answer student questions</a:t>
                      </a:r>
                    </a:p>
                    <a:p>
                      <a:pPr marL="561339" lvl="1" indent="-280669" algn="l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�� </a:t>
                      </a:r>
                      <a:r>
                        <a:rPr lang="en-US" sz="25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Transaction History</a:t>
                      </a: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- View payment details</a:t>
                      </a:r>
                    </a:p>
                    <a:p>
                      <a:pPr algn="l">
                        <a:lnSpc>
                          <a:spcPts val="3639"/>
                        </a:lnSpc>
                      </a:pPr>
                      <a:endParaRPr lang="en-US" sz="2599">
                        <a:solidFill>
                          <a:srgbClr val="2A2E3A"/>
                        </a:solidFill>
                        <a:latin typeface="Helios"/>
                        <a:ea typeface="Helios"/>
                        <a:cs typeface="Helios"/>
                        <a:sym typeface="Helios"/>
                      </a:endParaRP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2A2E3A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For Admins:</a:t>
                      </a:r>
                      <a:endParaRPr lang="en-US" sz="1100"/>
                    </a:p>
                    <a:p>
                      <a:pPr algn="l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👥 </a:t>
                      </a:r>
                      <a:r>
                        <a:rPr lang="en-US" sz="2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User Management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- Manage students and teachers</a:t>
                      </a:r>
                    </a:p>
                    <a:p>
                      <a:pPr algn="l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2A2E3A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📚 </a:t>
                      </a:r>
                      <a:r>
                        <a:rPr lang="en-US" sz="2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Course Management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- Create and edit courses</a:t>
                      </a:r>
                    </a:p>
                    <a:p>
                      <a:pPr algn="l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2A2E3A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💳 </a:t>
                      </a:r>
                      <a:r>
                        <a:rPr lang="en-US" sz="2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Payment Monitoring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- Track all transactions</a:t>
                      </a:r>
                    </a:p>
                    <a:p>
                      <a:pPr algn="l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2A2E3A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⚙️ </a:t>
                      </a:r>
                      <a:r>
                        <a:rPr lang="en-US" sz="2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System Configuration</a:t>
                      </a:r>
                      <a:r>
                        <a:rPr lang="en-US" sz="2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- Platform settings</a:t>
                      </a:r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Features of the App</a:t>
            </a: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149" y="1713042"/>
            <a:ext cx="3412513" cy="7335683"/>
          </a:xfrm>
          <a:custGeom>
            <a:avLst/>
            <a:gdLst/>
            <a:ahLst/>
            <a:cxnLst/>
            <a:rect l="l" t="t" r="r" b="b"/>
            <a:pathLst>
              <a:path w="3412513" h="7335683">
                <a:moveTo>
                  <a:pt x="0" y="0"/>
                </a:moveTo>
                <a:lnTo>
                  <a:pt x="3412513" y="0"/>
                </a:lnTo>
                <a:lnTo>
                  <a:pt x="3412513" y="7335683"/>
                </a:lnTo>
                <a:lnTo>
                  <a:pt x="0" y="733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66" r="-3364" b="-25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31239" y="1690959"/>
            <a:ext cx="3469933" cy="7335683"/>
          </a:xfrm>
          <a:custGeom>
            <a:avLst/>
            <a:gdLst/>
            <a:ahLst/>
            <a:cxnLst/>
            <a:rect l="l" t="t" r="r" b="b"/>
            <a:pathLst>
              <a:path w="3469933" h="7335683">
                <a:moveTo>
                  <a:pt x="0" y="0"/>
                </a:moveTo>
                <a:lnTo>
                  <a:pt x="3469933" y="0"/>
                </a:lnTo>
                <a:lnTo>
                  <a:pt x="3469933" y="7335682"/>
                </a:lnTo>
                <a:lnTo>
                  <a:pt x="0" y="733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39680" y="1690959"/>
            <a:ext cx="3469933" cy="7335683"/>
          </a:xfrm>
          <a:custGeom>
            <a:avLst/>
            <a:gdLst/>
            <a:ahLst/>
            <a:cxnLst/>
            <a:rect l="l" t="t" r="r" b="b"/>
            <a:pathLst>
              <a:path w="3469933" h="7335683">
                <a:moveTo>
                  <a:pt x="0" y="0"/>
                </a:moveTo>
                <a:lnTo>
                  <a:pt x="3469933" y="0"/>
                </a:lnTo>
                <a:lnTo>
                  <a:pt x="3469933" y="7335682"/>
                </a:lnTo>
                <a:lnTo>
                  <a:pt x="0" y="7335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1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52588" y="1713042"/>
            <a:ext cx="3469933" cy="7357766"/>
          </a:xfrm>
          <a:custGeom>
            <a:avLst/>
            <a:gdLst/>
            <a:ahLst/>
            <a:cxnLst/>
            <a:rect l="l" t="t" r="r" b="b"/>
            <a:pathLst>
              <a:path w="3469933" h="7357766">
                <a:moveTo>
                  <a:pt x="0" y="0"/>
                </a:moveTo>
                <a:lnTo>
                  <a:pt x="3469933" y="0"/>
                </a:lnTo>
                <a:lnTo>
                  <a:pt x="3469933" y="7357767"/>
                </a:lnTo>
                <a:lnTo>
                  <a:pt x="0" y="7357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0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05439" y="127117"/>
            <a:ext cx="13991465" cy="1803166"/>
            <a:chOff x="0" y="0"/>
            <a:chExt cx="18655286" cy="240422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UI Screenshots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25525"/>
              <a:ext cx="18655286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7272" y="1668892"/>
            <a:ext cx="3469933" cy="7401908"/>
          </a:xfrm>
          <a:custGeom>
            <a:avLst/>
            <a:gdLst/>
            <a:ahLst/>
            <a:cxnLst/>
            <a:rect l="l" t="t" r="r" b="b"/>
            <a:pathLst>
              <a:path w="3469933" h="7401908">
                <a:moveTo>
                  <a:pt x="0" y="0"/>
                </a:moveTo>
                <a:lnTo>
                  <a:pt x="3469933" y="0"/>
                </a:lnTo>
                <a:lnTo>
                  <a:pt x="3469933" y="7401908"/>
                </a:lnTo>
                <a:lnTo>
                  <a:pt x="0" y="740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60433" y="1804379"/>
            <a:ext cx="3469933" cy="7291532"/>
          </a:xfrm>
          <a:custGeom>
            <a:avLst/>
            <a:gdLst/>
            <a:ahLst/>
            <a:cxnLst/>
            <a:rect l="l" t="t" r="r" b="b"/>
            <a:pathLst>
              <a:path w="3469933" h="7291532">
                <a:moveTo>
                  <a:pt x="0" y="0"/>
                </a:moveTo>
                <a:lnTo>
                  <a:pt x="3469933" y="0"/>
                </a:lnTo>
                <a:lnTo>
                  <a:pt x="3469933" y="7291532"/>
                </a:lnTo>
                <a:lnTo>
                  <a:pt x="0" y="7291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7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12853" y="1804379"/>
            <a:ext cx="3469933" cy="7357758"/>
          </a:xfrm>
          <a:custGeom>
            <a:avLst/>
            <a:gdLst/>
            <a:ahLst/>
            <a:cxnLst/>
            <a:rect l="l" t="t" r="r" b="b"/>
            <a:pathLst>
              <a:path w="3469933" h="7357758">
                <a:moveTo>
                  <a:pt x="0" y="0"/>
                </a:moveTo>
                <a:lnTo>
                  <a:pt x="3469933" y="0"/>
                </a:lnTo>
                <a:lnTo>
                  <a:pt x="3469933" y="7357758"/>
                </a:lnTo>
                <a:lnTo>
                  <a:pt x="0" y="7357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9800" y="1804379"/>
            <a:ext cx="3469933" cy="7401908"/>
          </a:xfrm>
          <a:custGeom>
            <a:avLst/>
            <a:gdLst/>
            <a:ahLst/>
            <a:cxnLst/>
            <a:rect l="l" t="t" r="r" b="b"/>
            <a:pathLst>
              <a:path w="3469933" h="7401908">
                <a:moveTo>
                  <a:pt x="0" y="0"/>
                </a:moveTo>
                <a:lnTo>
                  <a:pt x="3469933" y="0"/>
                </a:lnTo>
                <a:lnTo>
                  <a:pt x="3469933" y="7401909"/>
                </a:lnTo>
                <a:lnTo>
                  <a:pt x="0" y="740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7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994</Words>
  <Application>Microsoft Office PowerPoint</Application>
  <PresentationFormat>Custom</PresentationFormat>
  <Paragraphs>191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Helios</vt:lpstr>
      <vt:lpstr>Klein Bold</vt:lpstr>
      <vt:lpstr>Muli</vt:lpstr>
      <vt:lpstr>Helios Bold</vt:lpstr>
      <vt:lpstr>Arimo</vt:lpstr>
      <vt:lpstr>Arimo Bold</vt:lpstr>
      <vt:lpstr>Calibri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Techverse</dc:title>
  <cp:lastModifiedBy>Kevin Chaudhary</cp:lastModifiedBy>
  <cp:revision>1</cp:revision>
  <dcterms:created xsi:type="dcterms:W3CDTF">2006-08-16T00:00:00Z</dcterms:created>
  <dcterms:modified xsi:type="dcterms:W3CDTF">2025-09-22T04:49:29Z</dcterms:modified>
  <dc:identifier>DAGzmCX2u8Y</dc:identifier>
</cp:coreProperties>
</file>